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4" r:id="rId3"/>
    <p:sldId id="279" r:id="rId4"/>
    <p:sldId id="285" r:id="rId5"/>
    <p:sldId id="286" r:id="rId6"/>
    <p:sldId id="282" r:id="rId7"/>
    <p:sldId id="283" r:id="rId8"/>
    <p:sldId id="287" r:id="rId9"/>
    <p:sldId id="288" r:id="rId10"/>
    <p:sldId id="278" r:id="rId11"/>
  </p:sldIdLst>
  <p:sldSz cx="9144000" cy="6858000" type="screen4x3"/>
  <p:notesSz cx="70104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84" autoAdjust="0"/>
  </p:normalViewPr>
  <p:slideViewPr>
    <p:cSldViewPr>
      <p:cViewPr varScale="1">
        <p:scale>
          <a:sx n="102" d="100"/>
          <a:sy n="102" d="100"/>
        </p:scale>
        <p:origin x="-189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FA6B9-6177-4367-8474-3114647951A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43400"/>
            <a:ext cx="560832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3784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685213"/>
            <a:ext cx="303784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FCF41-42B1-49C7-A386-5DDBAE4AB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9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CF41-42B1-49C7-A386-5DDBAE4ABA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share separate screen during</a:t>
            </a:r>
            <a:r>
              <a:rPr lang="en-US" baseline="0" dirty="0" smtClean="0"/>
              <a:t> presentation. Map here: ‪R:\Administration\Small Cell Wireless\SmallCellWirelessMap.pdf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CF41-42B1-49C7-A386-5DDBAE4ABA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4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CF41-42B1-49C7-A386-5DDBAE4ABA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3975"/>
            <a:ext cx="9144000" cy="1143000"/>
          </a:xfrm>
          <a:prstGeom prst="rect">
            <a:avLst/>
          </a:prstGeom>
          <a:solidFill>
            <a:srgbClr val="CE1627"/>
          </a:solidFill>
          <a:ln>
            <a:solidFill>
              <a:srgbClr val="CE1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685800" y="3711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E162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3875087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7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1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9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8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9125712" cy="6845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2951-F99B-4ECE-B830-B148582E2F8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96000"/>
            <a:ext cx="77226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E16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Cell Wireless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2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Wireless communications companies are rolling out small cell wireless installations to address coverage gaps and improve service to customers.</a:t>
            </a:r>
          </a:p>
          <a:p>
            <a:r>
              <a:rPr lang="en-US" dirty="0" smtClean="0"/>
              <a:t>State statutes and FCC rulings require that Cities allow wireless companies to install these facilities in the public right-of-way, subject to reasonable conditions or restrictions.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for Richfield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companies (AT&amp;T and Verizon) have applied for small cell wireless permits in Richfield.</a:t>
            </a:r>
          </a:p>
          <a:p>
            <a:r>
              <a:rPr lang="en-US" dirty="0" smtClean="0"/>
              <a:t>Co-location agreements that allow wireless companies to mount equipment on City-owned light poles are in place for both companies.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9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Cell Status – AT&amp;T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10 </a:t>
            </a:r>
            <a:r>
              <a:rPr lang="en-US" dirty="0" smtClean="0"/>
              <a:t>permits approved in 2019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10 permits are for co-location (no stand-alone)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Two constructed, but are not yet operational</a:t>
            </a:r>
          </a:p>
          <a:p>
            <a:pPr lvl="1"/>
            <a:r>
              <a:rPr lang="en-US" dirty="0" smtClean="0"/>
              <a:t>66</a:t>
            </a:r>
            <a:r>
              <a:rPr lang="en-US" baseline="30000" dirty="0" smtClean="0"/>
              <a:t>th</a:t>
            </a:r>
            <a:r>
              <a:rPr lang="en-US" dirty="0" smtClean="0"/>
              <a:t> Street and Lyndale Avenue</a:t>
            </a:r>
          </a:p>
          <a:p>
            <a:pPr lvl="1"/>
            <a:r>
              <a:rPr lang="en-US" dirty="0" smtClean="0"/>
              <a:t>66</a:t>
            </a:r>
            <a:r>
              <a:rPr lang="en-US" baseline="30000" dirty="0" smtClean="0"/>
              <a:t>th</a:t>
            </a:r>
            <a:r>
              <a:rPr lang="en-US" dirty="0" smtClean="0"/>
              <a:t> Street and Nicollet Avenue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9121" r="20872" b="13389"/>
          <a:stretch/>
        </p:blipFill>
        <p:spPr>
          <a:xfrm>
            <a:off x="5105400" y="1219200"/>
            <a:ext cx="2870822" cy="48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9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Cell Status – Verizon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17 permits </a:t>
            </a:r>
            <a:r>
              <a:rPr lang="en-US" dirty="0" smtClean="0"/>
              <a:t>submitted in 2020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8 are approved; </a:t>
            </a:r>
            <a:br>
              <a:rPr lang="en-US" dirty="0" smtClean="0"/>
            </a:br>
            <a:r>
              <a:rPr lang="en-US" dirty="0" smtClean="0"/>
              <a:t>7 under review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 applications were rescinded by Verizon due to City staff concerns</a:t>
            </a:r>
            <a:r>
              <a:rPr lang="en-US" dirty="0"/>
              <a:t> </a:t>
            </a:r>
            <a:r>
              <a:rPr lang="en-US" dirty="0" smtClean="0"/>
              <a:t>about locations.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locations are stand-alone </a:t>
            </a:r>
            <a:r>
              <a:rPr lang="en-US" dirty="0" smtClean="0"/>
              <a:t>poles that will be owned by Verizon.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7" t="23833" r="26752" b="17647"/>
          <a:stretch/>
        </p:blipFill>
        <p:spPr>
          <a:xfrm>
            <a:off x="4876800" y="1447800"/>
            <a:ext cx="3024673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0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Cell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COVID-19 appears to be impacting the short-term outlook for applications and possibly construction of new facilities.</a:t>
            </a:r>
          </a:p>
          <a:p>
            <a:pPr lvl="1"/>
            <a:r>
              <a:rPr lang="en-US" dirty="0" smtClean="0"/>
              <a:t>AT&amp;T has indicated they will be applying for one additional location this year, although more are possible.</a:t>
            </a:r>
          </a:p>
          <a:p>
            <a:pPr lvl="1"/>
            <a:r>
              <a:rPr lang="en-US" dirty="0" smtClean="0"/>
              <a:t>Verizon has indicated they will be applying for up to five additional locations this year.</a:t>
            </a:r>
          </a:p>
          <a:p>
            <a:pPr lvl="1"/>
            <a:r>
              <a:rPr lang="en-US" dirty="0" smtClean="0"/>
              <a:t>All Verizon applications starting in 2021 will be co-located on City poles where possible.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5713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25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map provided to Council shows the locations and status of applications/ permits for both AT&amp;T and Verizon.</a:t>
            </a:r>
          </a:p>
          <a:p>
            <a:r>
              <a:rPr lang="en-US" dirty="0" smtClean="0"/>
              <a:t>Staff is developing an interactive map of small cell installations that will be used </a:t>
            </a:r>
            <a:r>
              <a:rPr lang="en-US" dirty="0" smtClean="0"/>
              <a:t>for permit and </a:t>
            </a:r>
            <a:r>
              <a:rPr lang="en-US" dirty="0" smtClean="0"/>
              <a:t>construction tracking and could be made public if the Council desires.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Code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authority</a:t>
            </a:r>
          </a:p>
          <a:p>
            <a:r>
              <a:rPr lang="en-US" dirty="0" smtClean="0"/>
              <a:t>Current: </a:t>
            </a:r>
          </a:p>
          <a:p>
            <a:pPr lvl="1"/>
            <a:r>
              <a:rPr lang="en-US" dirty="0" smtClean="0"/>
              <a:t>Conditional </a:t>
            </a:r>
            <a:r>
              <a:rPr lang="en-US" dirty="0"/>
              <a:t>Use Permit required in residential</a:t>
            </a:r>
          </a:p>
          <a:p>
            <a:pPr lvl="1"/>
            <a:r>
              <a:rPr lang="en-US" dirty="0"/>
              <a:t>Vague screening and separation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Proposed:</a:t>
            </a:r>
          </a:p>
          <a:p>
            <a:pPr lvl="1"/>
            <a:r>
              <a:rPr lang="en-US" dirty="0" smtClean="0"/>
              <a:t>Remove ineffective CUP</a:t>
            </a:r>
          </a:p>
          <a:p>
            <a:pPr lvl="1"/>
            <a:r>
              <a:rPr lang="en-US" dirty="0" smtClean="0"/>
              <a:t>Replace with aesthetic and spacing guidelines that apply in all districts.</a:t>
            </a:r>
          </a:p>
        </p:txBody>
      </p:sp>
    </p:spTree>
    <p:extLst>
      <p:ext uri="{BB962C8B-B14F-4D97-AF65-F5344CB8AC3E}">
        <p14:creationId xmlns:p14="http://schemas.microsoft.com/office/powerpoint/2010/main" val="70603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Canisters/shrouds</a:t>
            </a:r>
          </a:p>
          <a:p>
            <a:r>
              <a:rPr lang="en-US" dirty="0" smtClean="0"/>
              <a:t>Placement on poles</a:t>
            </a:r>
          </a:p>
          <a:p>
            <a:r>
              <a:rPr lang="en-US" dirty="0" smtClean="0"/>
              <a:t>Coloring</a:t>
            </a:r>
          </a:p>
          <a:p>
            <a:r>
              <a:rPr lang="en-US" dirty="0" smtClean="0"/>
              <a:t>150-ft spacing</a:t>
            </a:r>
          </a:p>
          <a:p>
            <a:r>
              <a:rPr lang="en-US" dirty="0" smtClean="0"/>
              <a:t>Locate on property lines</a:t>
            </a:r>
          </a:p>
          <a:p>
            <a:r>
              <a:rPr lang="en-US" dirty="0" smtClean="0"/>
              <a:t>Ground mounted equipment standards</a:t>
            </a:r>
          </a:p>
          <a:p>
            <a:r>
              <a:rPr lang="en-US" dirty="0" smtClean="0"/>
              <a:t>Lighting &amp; </a:t>
            </a:r>
            <a:r>
              <a:rPr lang="en-US" smtClean="0"/>
              <a:t>signage prohibited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806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345</Words>
  <Application>Microsoft Office PowerPoint</Application>
  <PresentationFormat>On-screen Show (4:3)</PresentationFormat>
  <Paragraphs>53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Small Cell Wireless Update</vt:lpstr>
      <vt:lpstr>Background </vt:lpstr>
      <vt:lpstr>Background for Richfield</vt:lpstr>
      <vt:lpstr>Small Cell Status – AT&amp;T</vt:lpstr>
      <vt:lpstr>Small Cell Status – Verizon</vt:lpstr>
      <vt:lpstr>Small Cell Outlook</vt:lpstr>
      <vt:lpstr>Location visualization</vt:lpstr>
      <vt:lpstr>City Code Modifications</vt:lpstr>
      <vt:lpstr>Proposed Regulations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Cityscape 65</dc:title>
  <dc:creator>Neil Ruhland</dc:creator>
  <cp:lastModifiedBy>Joe Powers</cp:lastModifiedBy>
  <cp:revision>130</cp:revision>
  <cp:lastPrinted>2019-02-25T17:21:52Z</cp:lastPrinted>
  <dcterms:created xsi:type="dcterms:W3CDTF">2017-08-14T18:17:17Z</dcterms:created>
  <dcterms:modified xsi:type="dcterms:W3CDTF">2020-05-22T15:01:15Z</dcterms:modified>
</cp:coreProperties>
</file>